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2"/>
  </p:notesMasterIdLst>
  <p:sldIdLst>
    <p:sldId id="256" r:id="rId2"/>
    <p:sldId id="257" r:id="rId3"/>
    <p:sldId id="258" r:id="rId4"/>
    <p:sldId id="264" r:id="rId5"/>
    <p:sldId id="265" r:id="rId6"/>
    <p:sldId id="259" r:id="rId7"/>
    <p:sldId id="260" r:id="rId8"/>
    <p:sldId id="266" r:id="rId9"/>
    <p:sldId id="262" r:id="rId10"/>
    <p:sldId id="263"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3C21E04-8CD7-A757-E15C-9B0F918932BD}" v="779" dt="2025-12-07T20:16:24.799"/>
    <p1510:client id="{412AEFE7-14EB-CF44-18B3-12E6A7701AEC}" v="145" dt="2025-12-09T16:12:26.870"/>
    <p1510:client id="{7F2ED83E-CD7D-4394-6173-5634CA544E3C}" v="360" dt="2025-12-09T16:11:58.109"/>
    <p1510:client id="{AFD2605B-B22B-F9C7-0F25-919D1A8027F2}" v="1" dt="2025-12-09T15:37:08.98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jpeg>
</file>

<file path=ppt/media/image6.jpeg>
</file>

<file path=ppt/media/image7.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FDCA6C-70FF-4416-9B0C-F246E89CDACD}" type="datetimeFigureOut">
              <a:t>12/9/2025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C8797E-6FAD-431B-A029-4FA41CFC0368}" type="slidenum">
              <a:t>‹#›</a:t>
            </a:fld>
            <a:endParaRPr lang="en-US"/>
          </a:p>
        </p:txBody>
      </p:sp>
    </p:spTree>
    <p:extLst>
      <p:ext uri="{BB962C8B-B14F-4D97-AF65-F5344CB8AC3E}">
        <p14:creationId xmlns:p14="http://schemas.microsoft.com/office/powerpoint/2010/main" val="6261579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kaggle.com/competitions/MABe-mouse-behavior-detection/discussion/608413"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Trying to keep the slides from being too busy. Opens us up to the time-frame trap. But keeps the wordy verbiage off the slide.</a:t>
            </a:r>
          </a:p>
          <a:p>
            <a:endParaRPr lang="en-US">
              <a:ea typeface="Calibri"/>
              <a:cs typeface="Calibri"/>
            </a:endParaRPr>
          </a:p>
          <a:p>
            <a:pPr marL="171450" indent="-171450">
              <a:buFont typeface="Calibri"/>
              <a:buChar char="-"/>
            </a:pPr>
            <a:r>
              <a:rPr lang="en-US">
                <a:ea typeface="Calibri"/>
                <a:cs typeface="Calibri"/>
              </a:rPr>
              <a:t>Large dataset is a problem because the data set cannot be loaded into memory. Forces training in batches, mini-batches, or stochastic descent. </a:t>
            </a:r>
          </a:p>
          <a:p>
            <a:pPr marL="171450" indent="-171450">
              <a:buFont typeface="Calibri"/>
              <a:buChar char="-"/>
            </a:pPr>
            <a:r>
              <a:rPr lang="en-US">
                <a:ea typeface="Calibri"/>
                <a:cs typeface="Calibri"/>
              </a:rPr>
              <a:t>Class imbalance problem means models will automatically greedily try to train to predict no actions ever for high accuracy – fix...? Train using the custom F1 score to encourage predicting labels</a:t>
            </a:r>
          </a:p>
          <a:p>
            <a:pPr marL="171450" indent="-171450">
              <a:buFont typeface="Calibri"/>
              <a:buChar char="-"/>
            </a:pPr>
            <a:r>
              <a:rPr lang="en-US">
                <a:ea typeface="Calibri"/>
                <a:cs typeface="Calibri"/>
              </a:rPr>
              <a:t>Data non-uniformity = models expect the same data in the same format. More than just a missing data problem. Different labs tracked different sets of mouse body parts. Generally accepted fix is to train a model per body part set.</a:t>
            </a:r>
          </a:p>
          <a:p>
            <a:pPr marL="171450" indent="-171450">
              <a:buFont typeface="Calibri"/>
              <a:buChar char="-"/>
            </a:pPr>
            <a:r>
              <a:rPr lang="en-US">
                <a:ea typeface="Calibri"/>
                <a:cs typeface="Calibri"/>
              </a:rPr>
              <a:t>Multi-class predictions are problematic because many labels in the dataset are missing for any given body-parts set</a:t>
            </a:r>
          </a:p>
          <a:p>
            <a:pPr marL="171450" indent="-171450">
              <a:buFont typeface="Calibri"/>
              <a:buChar char="-"/>
            </a:pPr>
            <a:r>
              <a:rPr lang="en-US">
                <a:ea typeface="Calibri"/>
                <a:cs typeface="Calibri"/>
              </a:rPr>
              <a:t>Low-predictive power? What?! The tracking data is provided in Cartesian coordinates. These widely vary between poses of different mice and for mice of different sizes. This means that as is the dataset has very low predictive power. A big key to success in this challenge is extracting meaningful features from the given data. (I.E. distances between body parts per mouse and between mouse pairs.)</a:t>
            </a:r>
          </a:p>
          <a:p>
            <a:pPr marL="171450" indent="-171450">
              <a:buFont typeface="Calibri"/>
              <a:buChar char="-"/>
            </a:pPr>
            <a:r>
              <a:rPr lang="en-US">
                <a:ea typeface="Calibri"/>
                <a:cs typeface="Calibri"/>
              </a:rPr>
              <a:t>Teamwork = more brains better less brains</a:t>
            </a:r>
          </a:p>
          <a:p>
            <a:pPr marL="171450" indent="-171450">
              <a:buFont typeface="Calibri"/>
              <a:buChar char="-"/>
            </a:pPr>
            <a:r>
              <a:rPr lang="en-US">
                <a:ea typeface="Calibri"/>
                <a:cs typeface="Calibri"/>
              </a:rPr>
              <a:t>Weekly updates on individual progress, splitting tasks to maximize competition progress, team on </a:t>
            </a:r>
            <a:r>
              <a:rPr lang="en-US" err="1">
                <a:ea typeface="Calibri"/>
                <a:cs typeface="Calibri"/>
              </a:rPr>
              <a:t>kaggle</a:t>
            </a:r>
            <a:r>
              <a:rPr lang="en-US">
                <a:ea typeface="Calibri"/>
                <a:cs typeface="Calibri"/>
              </a:rPr>
              <a:t> to track submissions, GitHub for sharing code and version control.</a:t>
            </a:r>
          </a:p>
        </p:txBody>
      </p:sp>
      <p:sp>
        <p:nvSpPr>
          <p:cNvPr id="4" name="Slide Number Placeholder 3"/>
          <p:cNvSpPr>
            <a:spLocks noGrp="1"/>
          </p:cNvSpPr>
          <p:nvPr>
            <p:ph type="sldNum" sz="quarter" idx="5"/>
          </p:nvPr>
        </p:nvSpPr>
        <p:spPr/>
        <p:txBody>
          <a:bodyPr/>
          <a:lstStyle/>
          <a:p>
            <a:fld id="{2FC8797E-6FAD-431B-A029-4FA41CFC0368}" type="slidenum">
              <a:t>2</a:t>
            </a:fld>
            <a:endParaRPr lang="en-US"/>
          </a:p>
        </p:txBody>
      </p:sp>
    </p:spTree>
    <p:extLst>
      <p:ext uri="{BB962C8B-B14F-4D97-AF65-F5344CB8AC3E}">
        <p14:creationId xmlns:p14="http://schemas.microsoft.com/office/powerpoint/2010/main" val="11195612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Not only are there multiple sets of body-parts tracked for the different labs, but within each file some body-parts are missing coordinate data for variables portions of the video.</a:t>
            </a:r>
          </a:p>
          <a:p>
            <a:endParaRPr lang="en-US">
              <a:ea typeface="Calibri"/>
              <a:cs typeface="Calibri"/>
            </a:endParaRPr>
          </a:p>
          <a:p>
            <a:r>
              <a:rPr lang="en-US">
                <a:ea typeface="Calibri"/>
                <a:cs typeface="Calibri"/>
              </a:rPr>
              <a:t>Getting label counts and action duration statistics helps visualize the two-way class imbalance of the data set. Way more un-labelled frames than labelled frames, AND, some actions occur significantly more frequently than others, and some actions appear in dramatically more frames (actions last longer)</a:t>
            </a:r>
          </a:p>
          <a:p>
            <a:endParaRPr lang="en-US">
              <a:ea typeface="Calibri"/>
              <a:cs typeface="Calibri"/>
            </a:endParaRPr>
          </a:p>
          <a:p>
            <a:r>
              <a:rPr lang="en-US">
                <a:ea typeface="Calibri"/>
                <a:cs typeface="Calibri"/>
              </a:rPr>
              <a:t>Jeffrey also built a skeleton viewer that converts the tracking data into a tool that animates the mouse skeletons with lines connecting the body parts and gives a human friendly representation of what the raw data to feed the models looks like.</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2FC8797E-6FAD-431B-A029-4FA41CFC0368}" type="slidenum">
              <a:t>3</a:t>
            </a:fld>
            <a:endParaRPr lang="en-US"/>
          </a:p>
        </p:txBody>
      </p:sp>
    </p:spTree>
    <p:extLst>
      <p:ext uri="{BB962C8B-B14F-4D97-AF65-F5344CB8AC3E}">
        <p14:creationId xmlns:p14="http://schemas.microsoft.com/office/powerpoint/2010/main" val="17333616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Old version of the Mouser app as an example...</a:t>
            </a:r>
          </a:p>
        </p:txBody>
      </p:sp>
      <p:sp>
        <p:nvSpPr>
          <p:cNvPr id="4" name="Slide Number Placeholder 3"/>
          <p:cNvSpPr>
            <a:spLocks noGrp="1"/>
          </p:cNvSpPr>
          <p:nvPr>
            <p:ph type="sldNum" sz="quarter" idx="5"/>
          </p:nvPr>
        </p:nvSpPr>
        <p:spPr/>
        <p:txBody>
          <a:bodyPr/>
          <a:lstStyle/>
          <a:p>
            <a:fld id="{2FC8797E-6FAD-431B-A029-4FA41CFC0368}" type="slidenum">
              <a:rPr lang="en-US"/>
              <a:t>4</a:t>
            </a:fld>
            <a:endParaRPr lang="en-US"/>
          </a:p>
        </p:txBody>
      </p:sp>
    </p:spTree>
    <p:extLst>
      <p:ext uri="{BB962C8B-B14F-4D97-AF65-F5344CB8AC3E}">
        <p14:creationId xmlns:p14="http://schemas.microsoft.com/office/powerpoint/2010/main" val="19142301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r>
              <a:rPr lang="en-US"/>
              <a:t>MABe22 Dataset largely made up of "huddles" that represent a very large (up to 80% depending on how you count) portion of the dataset</a:t>
            </a:r>
            <a:endParaRPr lang="en-US">
              <a:ea typeface="Calibri"/>
              <a:cs typeface="Calibri"/>
            </a:endParaRPr>
          </a:p>
          <a:p>
            <a:pPr marL="285750" indent="-285750">
              <a:lnSpc>
                <a:spcPct val="90000"/>
              </a:lnSpc>
              <a:spcBef>
                <a:spcPts val="1000"/>
              </a:spcBef>
              <a:buFont typeface="Arial"/>
              <a:buChar char="•"/>
            </a:pPr>
            <a:r>
              <a:rPr lang="en-US">
                <a:hlinkClick r:id="rId3">
                  <a:extLst>
                    <a:ext uri="{A12FA001-AC4F-418D-AE19-62706E023703}">
                      <ahyp:hlinkClr xmlns:ahyp="http://schemas.microsoft.com/office/drawing/2018/hyperlinkcolor" val="tx"/>
                    </a:ext>
                  </a:extLst>
                </a:hlinkClick>
              </a:rPr>
              <a:t>Ourselves and others were not able to figure out a way to reasonably use this data... previous competitions attempted heuristics.</a:t>
            </a:r>
            <a:br>
              <a:rPr lang="en-US">
                <a:cs typeface="+mn-lt"/>
              </a:rPr>
            </a:b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2FC8797E-6FAD-431B-A029-4FA41CFC0368}" type="slidenum">
              <a:rPr lang="en-US"/>
              <a:t>5</a:t>
            </a:fld>
            <a:endParaRPr lang="en-US"/>
          </a:p>
        </p:txBody>
      </p:sp>
    </p:spTree>
    <p:extLst>
      <p:ext uri="{BB962C8B-B14F-4D97-AF65-F5344CB8AC3E}">
        <p14:creationId xmlns:p14="http://schemas.microsoft.com/office/powerpoint/2010/main" val="14404419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Across human history apprenticeship has been a classic way to begin learning. Watch master's of a craft at work, and learn to imitate their process. Then begin branching out and adapting their process with your own flair and try to improve it.</a:t>
            </a:r>
          </a:p>
          <a:p>
            <a:endParaRPr lang="en-US">
              <a:ea typeface="Calibri"/>
              <a:cs typeface="Calibri"/>
            </a:endParaRPr>
          </a:p>
          <a:p>
            <a:r>
              <a:rPr lang="en-US">
                <a:ea typeface="Calibri"/>
                <a:cs typeface="Calibri"/>
              </a:rPr>
              <a:t>We decided to really break the mold and develop a novel approach based on current SOTA skeleton-mapping models. We worked on developing a Graph Convolutional Network with channel-wise topology refinement (fancy word for it learns which data has best predictive power and gives it more weight while training)</a:t>
            </a:r>
          </a:p>
          <a:p>
            <a:endParaRPr lang="en-US">
              <a:ea typeface="Calibri"/>
              <a:cs typeface="Calibri"/>
            </a:endParaRPr>
          </a:p>
          <a:p>
            <a:r>
              <a:rPr lang="en-US">
                <a:ea typeface="Calibri"/>
                <a:cs typeface="Calibri"/>
              </a:rPr>
              <a:t>Models were evaluated using the published custom F1 score. It more heavily penalizes labelling a frame as no action when the true label was an action, and applies a much lower penalty to labelling an action on a frame where no action occurs. This heavily punishes models predicting all no action from class imbalance, and encourages models to predict more actions. Models were able to truly be tested for generalization by the hold-out dataset the competition keeps for submissions to make inferences on. </a:t>
            </a:r>
          </a:p>
        </p:txBody>
      </p:sp>
      <p:sp>
        <p:nvSpPr>
          <p:cNvPr id="4" name="Slide Number Placeholder 3"/>
          <p:cNvSpPr>
            <a:spLocks noGrp="1"/>
          </p:cNvSpPr>
          <p:nvPr>
            <p:ph type="sldNum" sz="quarter" idx="5"/>
          </p:nvPr>
        </p:nvSpPr>
        <p:spPr/>
        <p:txBody>
          <a:bodyPr/>
          <a:lstStyle/>
          <a:p>
            <a:fld id="{2FC8797E-6FAD-431B-A029-4FA41CFC0368}" type="slidenum">
              <a:t>6</a:t>
            </a:fld>
            <a:endParaRPr lang="en-US"/>
          </a:p>
        </p:txBody>
      </p:sp>
    </p:spTree>
    <p:extLst>
      <p:ext uri="{BB962C8B-B14F-4D97-AF65-F5344CB8AC3E}">
        <p14:creationId xmlns:p14="http://schemas.microsoft.com/office/powerpoint/2010/main" val="10409019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The </a:t>
            </a:r>
            <a:r>
              <a:rPr lang="en-US" err="1">
                <a:ea typeface="Calibri"/>
                <a:cs typeface="Calibri"/>
              </a:rPr>
              <a:t>Ambrohsm</a:t>
            </a:r>
            <a:r>
              <a:rPr lang="en-US">
                <a:ea typeface="Calibri"/>
                <a:cs typeface="Calibri"/>
              </a:rPr>
              <a:t> notebook was foundational to a lot of the public notebooks. Really great breakdown of the challenges of the challenge.</a:t>
            </a:r>
          </a:p>
          <a:p>
            <a:endParaRPr lang="en-US">
              <a:ea typeface="Calibri"/>
              <a:cs typeface="Calibri"/>
            </a:endParaRPr>
          </a:p>
          <a:p>
            <a:r>
              <a:rPr lang="en-US">
                <a:ea typeface="Calibri"/>
                <a:cs typeface="Calibri"/>
              </a:rPr>
              <a:t>First great performance notebook we used, used, </a:t>
            </a:r>
            <a:r>
              <a:rPr lang="en-US" err="1">
                <a:ea typeface="Calibri"/>
                <a:cs typeface="Calibri"/>
              </a:rPr>
              <a:t>XGBoost</a:t>
            </a:r>
            <a:r>
              <a:rPr lang="en-US">
                <a:ea typeface="Calibri"/>
                <a:cs typeface="Calibri"/>
              </a:rPr>
              <a:t>, a gradient boosting technique that uses decision trees. It also used an extensive amount of feature engineering.</a:t>
            </a:r>
          </a:p>
          <a:p>
            <a:endParaRPr lang="en-US">
              <a:ea typeface="Calibri"/>
              <a:cs typeface="Calibri"/>
            </a:endParaRPr>
          </a:p>
          <a:p>
            <a:r>
              <a:rPr lang="en-US">
                <a:ea typeface="Calibri"/>
                <a:cs typeface="Calibri"/>
              </a:rPr>
              <a:t>We attempted some further feature engineering on several notebooks, but were unable to increase the score past the baseline.</a:t>
            </a:r>
          </a:p>
          <a:p>
            <a:endParaRPr lang="en-US">
              <a:ea typeface="Calibri"/>
              <a:cs typeface="Calibri"/>
            </a:endParaRPr>
          </a:p>
          <a:p>
            <a:r>
              <a:rPr lang="en-US">
                <a:ea typeface="Calibri"/>
                <a:cs typeface="Calibri"/>
              </a:rPr>
              <a:t>Our custom model was a 'moonshot' but an excellent learning experience. A good lesson in learning that choosing the best algorithm for the problem goes beyond simply selecting a strong algorithm that performs well on similar problems, it also depends on the dataset you have. GCNs require rich labelling with few no-action labels. They are also difficult to train due to computation time and cost due to being deep-learning algorithms. We learned creating custom model pipelines is very difficult, and the expertise of choosing the best model for a problem is harder than it seems at face value.</a:t>
            </a:r>
          </a:p>
        </p:txBody>
      </p:sp>
      <p:sp>
        <p:nvSpPr>
          <p:cNvPr id="4" name="Slide Number Placeholder 3"/>
          <p:cNvSpPr>
            <a:spLocks noGrp="1"/>
          </p:cNvSpPr>
          <p:nvPr>
            <p:ph type="sldNum" sz="quarter" idx="5"/>
          </p:nvPr>
        </p:nvSpPr>
        <p:spPr/>
        <p:txBody>
          <a:bodyPr/>
          <a:lstStyle/>
          <a:p>
            <a:fld id="{2FC8797E-6FAD-431B-A029-4FA41CFC0368}" type="slidenum">
              <a:t>7</a:t>
            </a:fld>
            <a:endParaRPr lang="en-US"/>
          </a:p>
        </p:txBody>
      </p:sp>
    </p:spTree>
    <p:extLst>
      <p:ext uri="{BB962C8B-B14F-4D97-AF65-F5344CB8AC3E}">
        <p14:creationId xmlns:p14="http://schemas.microsoft.com/office/powerpoint/2010/main" val="6255225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r>
              <a:rPr lang="en-US"/>
              <a:t>Deep-learning model that is particularly good at classification problems within sparse datasets of similar form, such as series of characters</a:t>
            </a:r>
            <a:endParaRPr lang="en-US">
              <a:ea typeface="Calibri"/>
              <a:cs typeface="Calibri"/>
            </a:endParaRPr>
          </a:p>
          <a:p>
            <a:pPr marL="285750" indent="-285750">
              <a:lnSpc>
                <a:spcPct val="90000"/>
              </a:lnSpc>
              <a:spcBef>
                <a:spcPts val="1000"/>
              </a:spcBef>
              <a:buFont typeface="Arial"/>
              <a:buChar char="•"/>
            </a:pPr>
            <a:r>
              <a:rPr lang="en-US"/>
              <a:t>However, likely is not possible to implement using Kaggle's 9-hour compute run-time limit</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2FC8797E-6FAD-431B-A029-4FA41CFC0368}" type="slidenum">
              <a:rPr lang="en-US"/>
              <a:t>8</a:t>
            </a:fld>
            <a:endParaRPr lang="en-US"/>
          </a:p>
        </p:txBody>
      </p:sp>
    </p:spTree>
    <p:extLst>
      <p:ext uri="{BB962C8B-B14F-4D97-AF65-F5344CB8AC3E}">
        <p14:creationId xmlns:p14="http://schemas.microsoft.com/office/powerpoint/2010/main" val="699059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12/9/2025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12/9/2025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12/9/2025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kaggle.com/competitions/MABe-mouse-behavior-detection/discussion/608413" TargetMode="External"/><Relationship Id="rId2" Type="http://schemas.openxmlformats.org/officeDocument/2006/relationships/image" Target="../media/image7.jpeg"/><Relationship Id="rId1" Type="http://schemas.openxmlformats.org/officeDocument/2006/relationships/slideLayout" Target="../slideLayouts/slideLayout2.xml"/><Relationship Id="rId6" Type="http://schemas.openxmlformats.org/officeDocument/2006/relationships/hyperlink" Target="https://www.kaggle.com/competitions/MABe-mouse-behavior-detection/overview" TargetMode="External"/><Relationship Id="rId5" Type="http://schemas.openxmlformats.org/officeDocument/2006/relationships/hyperlink" Target="https://www.kaggle.com/code/ambrosm/mabe-nearest-neighbors-the-original/notebook#Challenge-4:-A-dataset-that-doesn't-fit-into-memory" TargetMode="External"/><Relationship Id="rId4" Type="http://schemas.openxmlformats.org/officeDocument/2006/relationships/hyperlink" Target="https://github.com/Uason-Chen/CTR-GCN"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hyperlink" Target="https://www.kaggle.com/code/ambrosm/mabe-nearest-neighbors-the-original/notebook#Challenge-4:-A-dataset-that-doesn't-fit-into-memory" TargetMode="External"/><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white mouse standing next to a brain&#10;&#10;AI-generated content may be incorrect.">
            <a:extLst>
              <a:ext uri="{FF2B5EF4-FFF2-40B4-BE49-F238E27FC236}">
                <a16:creationId xmlns:a16="http://schemas.microsoft.com/office/drawing/2014/main" id="{E7ADB317-EFD2-750A-4174-DF3277D7100B}"/>
              </a:ext>
            </a:extLst>
          </p:cNvPr>
          <p:cNvPicPr>
            <a:picLocks noChangeAspect="1"/>
          </p:cNvPicPr>
          <p:nvPr/>
        </p:nvPicPr>
        <p:blipFill>
          <a:blip r:embed="rId2">
            <a:alphaModFix amt="50000"/>
          </a:blip>
          <a:srcRect t="1605" b="14125"/>
          <a:stretch>
            <a:fillRect/>
          </a:stretch>
        </p:blipFill>
        <p:spPr>
          <a:xfrm>
            <a:off x="20" y="1"/>
            <a:ext cx="12191980" cy="6857999"/>
          </a:xfrm>
          <a:prstGeom prst="rect">
            <a:avLst/>
          </a:prstGeom>
        </p:spPr>
      </p:pic>
      <p:sp>
        <p:nvSpPr>
          <p:cNvPr id="2" name="Title 1"/>
          <p:cNvSpPr>
            <a:spLocks noGrp="1"/>
          </p:cNvSpPr>
          <p:nvPr>
            <p:ph type="ctrTitle"/>
          </p:nvPr>
        </p:nvSpPr>
        <p:spPr>
          <a:xfrm>
            <a:off x="1524000" y="1256227"/>
            <a:ext cx="9144000" cy="2900518"/>
          </a:xfrm>
        </p:spPr>
        <p:txBody>
          <a:bodyPr>
            <a:normAutofit/>
          </a:bodyPr>
          <a:lstStyle/>
          <a:p>
            <a:r>
              <a:rPr lang="en-US" sz="5400" err="1">
                <a:solidFill>
                  <a:srgbClr val="FFFFFF"/>
                </a:solidFill>
              </a:rPr>
              <a:t>MABe</a:t>
            </a:r>
            <a:r>
              <a:rPr lang="en-US" sz="5400">
                <a:solidFill>
                  <a:srgbClr val="FFFFFF"/>
                </a:solidFill>
              </a:rPr>
              <a:t> Social Action Recognition in Mice</a:t>
            </a:r>
          </a:p>
        </p:txBody>
      </p:sp>
      <p:sp>
        <p:nvSpPr>
          <p:cNvPr id="3" name="Subtitle 2"/>
          <p:cNvSpPr>
            <a:spLocks noGrp="1"/>
          </p:cNvSpPr>
          <p:nvPr>
            <p:ph type="subTitle" idx="1"/>
          </p:nvPr>
        </p:nvSpPr>
        <p:spPr>
          <a:xfrm>
            <a:off x="1524000" y="4159404"/>
            <a:ext cx="9144000" cy="1098395"/>
          </a:xfrm>
        </p:spPr>
        <p:txBody>
          <a:bodyPr vert="horz" lIns="91440" tIns="45720" rIns="91440" bIns="45720" rtlCol="0" anchor="t">
            <a:noAutofit/>
          </a:bodyPr>
          <a:lstStyle/>
          <a:p>
            <a:r>
              <a:rPr lang="en-US" sz="1600">
                <a:solidFill>
                  <a:srgbClr val="FFFFFF"/>
                </a:solidFill>
              </a:rPr>
              <a:t>An attempt by:</a:t>
            </a:r>
          </a:p>
          <a:p>
            <a:r>
              <a:rPr lang="en-US" sz="1600">
                <a:solidFill>
                  <a:srgbClr val="FFFFFF"/>
                </a:solidFill>
              </a:rPr>
              <a:t>Jeffrey Gregory</a:t>
            </a:r>
          </a:p>
          <a:p>
            <a:r>
              <a:rPr lang="en-US" sz="1600">
                <a:solidFill>
                  <a:srgbClr val="FFFFFF"/>
                </a:solidFill>
              </a:rPr>
              <a:t>&amp;</a:t>
            </a:r>
          </a:p>
          <a:p>
            <a:r>
              <a:rPr lang="en-US" sz="1600">
                <a:solidFill>
                  <a:srgbClr val="FFFFFF"/>
                </a:solidFill>
              </a:rPr>
              <a:t>Mataeo Anderson</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4" name="Group 23">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2" name="Freeform: Shape 31">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51" name="Group 50">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6" name="Group 25">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0" name="Freeform: Shape 29">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52" name="Group 51">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53" name="Freeform: Shape 52">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Freeform: Shape 53">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a:extLst>
              <a:ext uri="{FF2B5EF4-FFF2-40B4-BE49-F238E27FC236}">
                <a16:creationId xmlns:a16="http://schemas.microsoft.com/office/drawing/2014/main" id="{D77E7C2A-DE44-DFAC-902E-F28C062C97F9}"/>
              </a:ext>
            </a:extLst>
          </p:cNvPr>
          <p:cNvSpPr>
            <a:spLocks noGrp="1"/>
          </p:cNvSpPr>
          <p:nvPr>
            <p:ph type="title"/>
          </p:nvPr>
        </p:nvSpPr>
        <p:spPr>
          <a:xfrm>
            <a:off x="827088" y="1641752"/>
            <a:ext cx="2655887" cy="3213277"/>
          </a:xfrm>
        </p:spPr>
        <p:txBody>
          <a:bodyPr vert="horz" lIns="91440" tIns="45720" rIns="91440" bIns="45720" rtlCol="0" anchor="t">
            <a:normAutofit/>
          </a:bodyPr>
          <a:lstStyle/>
          <a:p>
            <a:r>
              <a:rPr lang="en-US" sz="4000" kern="1200">
                <a:latin typeface="+mj-lt"/>
                <a:ea typeface="+mj-ea"/>
                <a:cs typeface="+mj-cs"/>
              </a:rPr>
              <a:t>References</a:t>
            </a:r>
          </a:p>
        </p:txBody>
      </p:sp>
      <p:sp>
        <p:nvSpPr>
          <p:cNvPr id="55" name="Content Placeholder 2">
            <a:extLst>
              <a:ext uri="{FF2B5EF4-FFF2-40B4-BE49-F238E27FC236}">
                <a16:creationId xmlns:a16="http://schemas.microsoft.com/office/drawing/2014/main" id="{78F0C7E3-684C-567B-F10F-F05E55BFBA25}"/>
              </a:ext>
            </a:extLst>
          </p:cNvPr>
          <p:cNvSpPr>
            <a:spLocks noGrp="1"/>
          </p:cNvSpPr>
          <p:nvPr>
            <p:ph idx="1"/>
          </p:nvPr>
        </p:nvSpPr>
        <p:spPr>
          <a:xfrm>
            <a:off x="5232401" y="1721579"/>
            <a:ext cx="6140449" cy="3952648"/>
          </a:xfrm>
        </p:spPr>
        <p:txBody>
          <a:bodyPr vert="horz" lIns="91440" tIns="45720" rIns="91440" bIns="45720" rtlCol="0" anchor="t">
            <a:normAutofit/>
          </a:bodyPr>
          <a:lstStyle/>
          <a:p>
            <a:r>
              <a:rPr lang="en-US" sz="1500">
                <a:solidFill>
                  <a:schemeClr val="tx1">
                    <a:alpha val="80000"/>
                  </a:schemeClr>
                </a:solidFill>
                <a:ea typeface="+mn-lt"/>
                <a:cs typeface="+mn-lt"/>
                <a:hlinkClick r:id="rId3">
                  <a:extLst>
                    <a:ext uri="{A12FA001-AC4F-418D-AE19-62706E023703}">
                      <ahyp:hlinkClr xmlns:ahyp="http://schemas.microsoft.com/office/drawing/2018/hyperlinkcolor" val="tx"/>
                    </a:ext>
                  </a:extLst>
                </a:hlinkClick>
              </a:rPr>
              <a:t>https://www.kaggle.com/competitions/MABe-mouse-behavior-detection/discussion/608413</a:t>
            </a:r>
            <a:br>
              <a:rPr lang="en-US" sz="1500">
                <a:ea typeface="+mn-lt"/>
                <a:cs typeface="+mn-lt"/>
              </a:rPr>
            </a:br>
            <a:br>
              <a:rPr lang="en-US" sz="1500">
                <a:ea typeface="+mn-lt"/>
                <a:cs typeface="+mn-lt"/>
              </a:rPr>
            </a:br>
            <a:r>
              <a:rPr lang="en-US" sz="1500">
                <a:solidFill>
                  <a:schemeClr val="tx1">
                    <a:alpha val="80000"/>
                  </a:schemeClr>
                </a:solidFill>
                <a:ea typeface="+mn-lt"/>
                <a:cs typeface="+mn-lt"/>
                <a:hlinkClick r:id="rId4">
                  <a:extLst>
                    <a:ext uri="{A12FA001-AC4F-418D-AE19-62706E023703}">
                      <ahyp:hlinkClr xmlns:ahyp="http://schemas.microsoft.com/office/drawing/2018/hyperlinkcolor" val="tx"/>
                    </a:ext>
                  </a:extLst>
                </a:hlinkClick>
              </a:rPr>
              <a:t>https://github.com/Uason-Chen/CTR-GCN</a:t>
            </a:r>
          </a:p>
          <a:p>
            <a:endParaRPr lang="en-US" sz="1500">
              <a:solidFill>
                <a:schemeClr val="tx1">
                  <a:alpha val="80000"/>
                </a:schemeClr>
              </a:solidFill>
            </a:endParaRPr>
          </a:p>
          <a:p>
            <a:r>
              <a:rPr lang="en-US" sz="1500">
                <a:solidFill>
                  <a:schemeClr val="tx1">
                    <a:alpha val="80000"/>
                  </a:schemeClr>
                </a:solidFill>
                <a:ea typeface="+mn-lt"/>
                <a:cs typeface="+mn-lt"/>
                <a:hlinkClick r:id="rId5">
                  <a:extLst>
                    <a:ext uri="{A12FA001-AC4F-418D-AE19-62706E023703}">
                      <ahyp:hlinkClr xmlns:ahyp="http://schemas.microsoft.com/office/drawing/2018/hyperlinkcolor" val="tx"/>
                    </a:ext>
                  </a:extLst>
                </a:hlinkClick>
              </a:rPr>
              <a:t>https://www.kaggle.com/code/ambrosm/mabe-nearest-neighbors-the-original/notebook#Challenge-4:-A-dataset-that-doesn't-fit-into-memory</a:t>
            </a:r>
          </a:p>
          <a:p>
            <a:endParaRPr lang="en-US" sz="1500">
              <a:solidFill>
                <a:schemeClr val="tx1">
                  <a:alpha val="80000"/>
                </a:schemeClr>
              </a:solidFill>
            </a:endParaRPr>
          </a:p>
          <a:p>
            <a:r>
              <a:rPr lang="en-US" sz="1500">
                <a:solidFill>
                  <a:schemeClr val="tx1">
                    <a:alpha val="80000"/>
                  </a:schemeClr>
                </a:solidFill>
                <a:ea typeface="+mn-lt"/>
                <a:cs typeface="+mn-lt"/>
                <a:hlinkClick r:id="rId6">
                  <a:extLst>
                    <a:ext uri="{A12FA001-AC4F-418D-AE19-62706E023703}">
                      <ahyp:hlinkClr xmlns:ahyp="http://schemas.microsoft.com/office/drawing/2018/hyperlinkcolor" val="tx"/>
                    </a:ext>
                  </a:extLst>
                </a:hlinkClick>
              </a:rPr>
              <a:t>https://www.kaggle.com/competitions/MABe-mouse-behavior-detection/overview</a:t>
            </a:r>
            <a:endParaRPr lang="en-US" sz="1500">
              <a:solidFill>
                <a:schemeClr val="tx1">
                  <a:alpha val="80000"/>
                </a:schemeClr>
              </a:solidFill>
              <a:ea typeface="+mn-lt"/>
              <a:cs typeface="+mn-lt"/>
            </a:endParaRPr>
          </a:p>
          <a:p>
            <a:endParaRPr lang="en-US" sz="1500">
              <a:solidFill>
                <a:schemeClr val="tx1">
                  <a:alpha val="80000"/>
                </a:schemeClr>
              </a:solidFill>
            </a:endParaRPr>
          </a:p>
          <a:p>
            <a:r>
              <a:rPr lang="en-US" sz="1500">
                <a:solidFill>
                  <a:schemeClr val="tx1">
                    <a:alpha val="80000"/>
                  </a:schemeClr>
                </a:solidFill>
                <a:ea typeface="+mn-lt"/>
                <a:cs typeface="+mn-lt"/>
                <a:hlinkClick r:id="rId3">
                  <a:extLst>
                    <a:ext uri="{A12FA001-AC4F-418D-AE19-62706E023703}">
                      <ahyp:hlinkClr xmlns:ahyp="http://schemas.microsoft.com/office/drawing/2018/hyperlinkcolor" val="tx"/>
                    </a:ext>
                  </a:extLst>
                </a:hlinkClick>
              </a:rPr>
              <a:t>https://www.kaggle.com/competitions/MABe-mouse-behavior-detection/discussion/608413</a:t>
            </a:r>
            <a:endParaRPr lang="en-US" sz="1500">
              <a:solidFill>
                <a:schemeClr val="tx1">
                  <a:alpha val="80000"/>
                </a:schemeClr>
              </a:solidFill>
            </a:endParaRPr>
          </a:p>
        </p:txBody>
      </p:sp>
    </p:spTree>
    <p:extLst>
      <p:ext uri="{BB962C8B-B14F-4D97-AF65-F5344CB8AC3E}">
        <p14:creationId xmlns:p14="http://schemas.microsoft.com/office/powerpoint/2010/main" val="353641164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D8515DC8-3701-44EB-999C-D5402B90C9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152" y="0"/>
            <a:ext cx="8981524" cy="6858000"/>
          </a:xfrm>
          <a:prstGeom prst="rect">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B49171-E34D-DB9C-A958-2FD49C0F8DD1}"/>
              </a:ext>
            </a:extLst>
          </p:cNvPr>
          <p:cNvSpPr>
            <a:spLocks noGrp="1"/>
          </p:cNvSpPr>
          <p:nvPr>
            <p:ph type="title"/>
          </p:nvPr>
        </p:nvSpPr>
        <p:spPr>
          <a:xfrm>
            <a:off x="1092017" y="951129"/>
            <a:ext cx="10007966" cy="1325563"/>
          </a:xfrm>
        </p:spPr>
        <p:txBody>
          <a:bodyPr>
            <a:normAutofit/>
          </a:bodyPr>
          <a:lstStyle/>
          <a:p>
            <a:pPr algn="ctr"/>
            <a:r>
              <a:rPr lang="en-US" sz="4000"/>
              <a:t>Problem, Data, and Teamwork</a:t>
            </a:r>
          </a:p>
        </p:txBody>
      </p:sp>
      <p:sp>
        <p:nvSpPr>
          <p:cNvPr id="10" name="Content Placeholder 9">
            <a:extLst>
              <a:ext uri="{FF2B5EF4-FFF2-40B4-BE49-F238E27FC236}">
                <a16:creationId xmlns:a16="http://schemas.microsoft.com/office/drawing/2014/main" id="{24F2A762-1984-759A-80FD-F1A6FCF5524E}"/>
              </a:ext>
            </a:extLst>
          </p:cNvPr>
          <p:cNvSpPr>
            <a:spLocks noGrp="1"/>
          </p:cNvSpPr>
          <p:nvPr>
            <p:ph sz="half" idx="1"/>
          </p:nvPr>
        </p:nvSpPr>
        <p:spPr>
          <a:xfrm>
            <a:off x="1928192" y="2715659"/>
            <a:ext cx="3925492" cy="3461304"/>
          </a:xfrm>
        </p:spPr>
        <p:txBody>
          <a:bodyPr vert="horz" lIns="91440" tIns="45720" rIns="91440" bIns="45720" rtlCol="0">
            <a:normAutofit/>
          </a:bodyPr>
          <a:lstStyle/>
          <a:p>
            <a:r>
              <a:rPr lang="en-US" sz="2000"/>
              <a:t>Dataset provided through Kaggle competition page</a:t>
            </a:r>
          </a:p>
          <a:p>
            <a:r>
              <a:rPr lang="en-US" sz="2000"/>
              <a:t>Problem is multifaceted</a:t>
            </a:r>
          </a:p>
          <a:p>
            <a:pPr lvl="1">
              <a:buFont typeface="Courier New" panose="020B0604020202020204" pitchFamily="34" charset="0"/>
              <a:buChar char="o"/>
            </a:pPr>
            <a:r>
              <a:rPr lang="en-US" sz="2000"/>
              <a:t>Large dataset </a:t>
            </a:r>
          </a:p>
          <a:p>
            <a:pPr lvl="1">
              <a:buFont typeface="Courier New" panose="020B0604020202020204" pitchFamily="34" charset="0"/>
              <a:buChar char="o"/>
            </a:pPr>
            <a:r>
              <a:rPr lang="en-US" sz="2000"/>
              <a:t>Sparse labelling (class imbalance)</a:t>
            </a:r>
          </a:p>
          <a:p>
            <a:pPr lvl="1">
              <a:buFont typeface="Courier New" panose="020B0604020202020204" pitchFamily="34" charset="0"/>
              <a:buChar char="o"/>
            </a:pPr>
            <a:r>
              <a:rPr lang="en-US" sz="2000"/>
              <a:t>Data non-uniformity</a:t>
            </a:r>
          </a:p>
          <a:p>
            <a:pPr lvl="1">
              <a:buFont typeface="Courier New" panose="020B0604020202020204" pitchFamily="34" charset="0"/>
              <a:buChar char="o"/>
            </a:pPr>
            <a:r>
              <a:rPr lang="en-US" sz="2000"/>
              <a:t>Multi-class predictions</a:t>
            </a:r>
          </a:p>
          <a:p>
            <a:pPr lvl="1">
              <a:buFont typeface="Courier New" panose="020B0604020202020204" pitchFamily="34" charset="0"/>
              <a:buChar char="o"/>
            </a:pPr>
            <a:r>
              <a:rPr lang="en-US" sz="2000"/>
              <a:t>Data has low predictive power</a:t>
            </a:r>
          </a:p>
          <a:p>
            <a:pPr lvl="1">
              <a:buFont typeface="Courier New" panose="020B0604020202020204" pitchFamily="34" charset="0"/>
              <a:buChar char="o"/>
            </a:pPr>
            <a:endParaRPr lang="en-US" sz="2000"/>
          </a:p>
        </p:txBody>
      </p:sp>
      <p:sp>
        <p:nvSpPr>
          <p:cNvPr id="8" name="Content Placeholder 7">
            <a:extLst>
              <a:ext uri="{FF2B5EF4-FFF2-40B4-BE49-F238E27FC236}">
                <a16:creationId xmlns:a16="http://schemas.microsoft.com/office/drawing/2014/main" id="{27F61DD5-0A39-2A18-3158-B25C6C4EF325}"/>
              </a:ext>
            </a:extLst>
          </p:cNvPr>
          <p:cNvSpPr>
            <a:spLocks noGrp="1"/>
          </p:cNvSpPr>
          <p:nvPr>
            <p:ph sz="half" idx="2"/>
          </p:nvPr>
        </p:nvSpPr>
        <p:spPr>
          <a:xfrm>
            <a:off x="6338316" y="2715659"/>
            <a:ext cx="3931319" cy="3461304"/>
          </a:xfrm>
        </p:spPr>
        <p:txBody>
          <a:bodyPr vert="horz" lIns="91440" tIns="45720" rIns="91440" bIns="45720" rtlCol="0">
            <a:normAutofit/>
          </a:bodyPr>
          <a:lstStyle/>
          <a:p>
            <a:r>
              <a:rPr lang="en-US" sz="2000"/>
              <a:t>Teamwork makes the dream work</a:t>
            </a:r>
          </a:p>
          <a:p>
            <a:r>
              <a:rPr lang="en-US" sz="2000"/>
              <a:t>Progress reports, updates, and contracts</a:t>
            </a:r>
          </a:p>
          <a:p>
            <a:r>
              <a:rPr lang="en-US" sz="2000"/>
              <a:t>Kaggle team and GitHub</a:t>
            </a:r>
          </a:p>
        </p:txBody>
      </p:sp>
    </p:spTree>
    <p:extLst>
      <p:ext uri="{BB962C8B-B14F-4D97-AF65-F5344CB8AC3E}">
        <p14:creationId xmlns:p14="http://schemas.microsoft.com/office/powerpoint/2010/main" val="420361483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F7D788E-2C1B-4EF4-8719-12613771F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452"/>
          </a:xfrm>
          <a:prstGeom prst="rect">
            <a:avLst/>
          </a:prstGeom>
          <a:solidFill>
            <a:srgbClr val="4040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C5A848-B15C-02A5-4FBD-539C3B6772CA}"/>
              </a:ext>
            </a:extLst>
          </p:cNvPr>
          <p:cNvSpPr>
            <a:spLocks noGrp="1"/>
          </p:cNvSpPr>
          <p:nvPr>
            <p:ph type="title"/>
          </p:nvPr>
        </p:nvSpPr>
        <p:spPr>
          <a:xfrm>
            <a:off x="764949" y="3499076"/>
            <a:ext cx="6053558" cy="2424774"/>
          </a:xfrm>
        </p:spPr>
        <p:txBody>
          <a:bodyPr>
            <a:normAutofit/>
          </a:bodyPr>
          <a:lstStyle/>
          <a:p>
            <a:r>
              <a:rPr lang="en-US">
                <a:solidFill>
                  <a:srgbClr val="FFFFFF"/>
                </a:solidFill>
              </a:rPr>
              <a:t>EDA and Data Visualizations </a:t>
            </a:r>
          </a:p>
        </p:txBody>
      </p:sp>
      <p:sp>
        <p:nvSpPr>
          <p:cNvPr id="18" name="Freeform: Shape 17">
            <a:extLst>
              <a:ext uri="{FF2B5EF4-FFF2-40B4-BE49-F238E27FC236}">
                <a16:creationId xmlns:a16="http://schemas.microsoft.com/office/drawing/2014/main" id="{7C54E824-C0F4-480B-BC88-689F50C45F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199" y="548"/>
            <a:ext cx="4349752" cy="3142889"/>
          </a:xfrm>
          <a:custGeom>
            <a:avLst/>
            <a:gdLst>
              <a:gd name="connsiteX0" fmla="*/ 229420 w 4349752"/>
              <a:gd name="connsiteY0" fmla="*/ 0 h 3142889"/>
              <a:gd name="connsiteX1" fmla="*/ 4120333 w 4349752"/>
              <a:gd name="connsiteY1" fmla="*/ 0 h 3142889"/>
              <a:gd name="connsiteX2" fmla="*/ 4178840 w 4349752"/>
              <a:gd name="connsiteY2" fmla="*/ 121453 h 3142889"/>
              <a:gd name="connsiteX3" fmla="*/ 4349752 w 4349752"/>
              <a:gd name="connsiteY3" fmla="*/ 968013 h 3142889"/>
              <a:gd name="connsiteX4" fmla="*/ 2174876 w 4349752"/>
              <a:gd name="connsiteY4" fmla="*/ 3142889 h 3142889"/>
              <a:gd name="connsiteX5" fmla="*/ 0 w 4349752"/>
              <a:gd name="connsiteY5" fmla="*/ 968013 h 3142889"/>
              <a:gd name="connsiteX6" fmla="*/ 170913 w 4349752"/>
              <a:gd name="connsiteY6" fmla="*/ 121453 h 314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9752" h="3142889">
                <a:moveTo>
                  <a:pt x="229420" y="0"/>
                </a:moveTo>
                <a:lnTo>
                  <a:pt x="4120333" y="0"/>
                </a:lnTo>
                <a:lnTo>
                  <a:pt x="4178840" y="121453"/>
                </a:lnTo>
                <a:cubicBezTo>
                  <a:pt x="4288894" y="381652"/>
                  <a:pt x="4349752" y="667725"/>
                  <a:pt x="4349752" y="968013"/>
                </a:cubicBezTo>
                <a:cubicBezTo>
                  <a:pt x="4349752" y="2169164"/>
                  <a:pt x="3376027" y="3142889"/>
                  <a:pt x="2174876" y="3142889"/>
                </a:cubicBezTo>
                <a:cubicBezTo>
                  <a:pt x="973725" y="3142889"/>
                  <a:pt x="0" y="2169164"/>
                  <a:pt x="0" y="968013"/>
                </a:cubicBezTo>
                <a:cubicBezTo>
                  <a:pt x="0" y="667725"/>
                  <a:pt x="60858" y="381652"/>
                  <a:pt x="170913" y="12145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Freeform: Shape 18">
            <a:extLst>
              <a:ext uri="{FF2B5EF4-FFF2-40B4-BE49-F238E27FC236}">
                <a16:creationId xmlns:a16="http://schemas.microsoft.com/office/drawing/2014/main" id="{58DEA6A1-FC5C-4E6E-BBBF-7E472949B3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3759" y="1421356"/>
            <a:ext cx="4538241" cy="5436644"/>
          </a:xfrm>
          <a:custGeom>
            <a:avLst/>
            <a:gdLst>
              <a:gd name="connsiteX0" fmla="*/ 3084645 w 4538241"/>
              <a:gd name="connsiteY0" fmla="*/ 0 h 5436644"/>
              <a:gd name="connsiteX1" fmla="*/ 4285328 w 4538241"/>
              <a:gd name="connsiteY1" fmla="*/ 242407 h 5436644"/>
              <a:gd name="connsiteX2" fmla="*/ 4538241 w 4538241"/>
              <a:gd name="connsiteY2" fmla="*/ 364242 h 5436644"/>
              <a:gd name="connsiteX3" fmla="*/ 4538241 w 4538241"/>
              <a:gd name="connsiteY3" fmla="*/ 5436644 h 5436644"/>
              <a:gd name="connsiteX4" fmla="*/ 1091428 w 4538241"/>
              <a:gd name="connsiteY4" fmla="*/ 5436644 h 5436644"/>
              <a:gd name="connsiteX5" fmla="*/ 903472 w 4538241"/>
              <a:gd name="connsiteY5" fmla="*/ 5265818 h 5436644"/>
              <a:gd name="connsiteX6" fmla="*/ 0 w 4538241"/>
              <a:gd name="connsiteY6" fmla="*/ 3084645 h 5436644"/>
              <a:gd name="connsiteX7" fmla="*/ 3084645 w 4538241"/>
              <a:gd name="connsiteY7" fmla="*/ 0 h 543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241" h="5436644">
                <a:moveTo>
                  <a:pt x="3084645" y="0"/>
                </a:moveTo>
                <a:cubicBezTo>
                  <a:pt x="3510546" y="0"/>
                  <a:pt x="3916286" y="86315"/>
                  <a:pt x="4285328" y="242407"/>
                </a:cubicBezTo>
                <a:lnTo>
                  <a:pt x="4538241" y="364242"/>
                </a:lnTo>
                <a:lnTo>
                  <a:pt x="4538241" y="5436644"/>
                </a:lnTo>
                <a:lnTo>
                  <a:pt x="1091428" y="5436644"/>
                </a:lnTo>
                <a:lnTo>
                  <a:pt x="903472" y="5265818"/>
                </a:lnTo>
                <a:cubicBezTo>
                  <a:pt x="345261" y="4707608"/>
                  <a:pt x="0" y="3936446"/>
                  <a:pt x="0" y="3084645"/>
                </a:cubicBezTo>
                <a:cubicBezTo>
                  <a:pt x="0" y="1381043"/>
                  <a:pt x="1381043" y="0"/>
                  <a:pt x="3084645"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96AAAC3B-1954-46B7-BBAC-27DFF5B529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9395" y="0"/>
            <a:ext cx="4023360" cy="2980240"/>
          </a:xfrm>
          <a:custGeom>
            <a:avLst/>
            <a:gdLst>
              <a:gd name="connsiteX0" fmla="*/ 248676 w 4023360"/>
              <a:gd name="connsiteY0" fmla="*/ 0 h 2980240"/>
              <a:gd name="connsiteX1" fmla="*/ 3774684 w 4023360"/>
              <a:gd name="connsiteY1" fmla="*/ 0 h 2980240"/>
              <a:gd name="connsiteX2" fmla="*/ 3780561 w 4023360"/>
              <a:gd name="connsiteY2" fmla="*/ 9674 h 2980240"/>
              <a:gd name="connsiteX3" fmla="*/ 4023360 w 4023360"/>
              <a:gd name="connsiteY3" fmla="*/ 968560 h 2980240"/>
              <a:gd name="connsiteX4" fmla="*/ 2011680 w 4023360"/>
              <a:gd name="connsiteY4" fmla="*/ 2980240 h 2980240"/>
              <a:gd name="connsiteX5" fmla="*/ 0 w 4023360"/>
              <a:gd name="connsiteY5" fmla="*/ 968560 h 2980240"/>
              <a:gd name="connsiteX6" fmla="*/ 242799 w 4023360"/>
              <a:gd name="connsiteY6" fmla="*/ 9674 h 298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3360" h="2980240">
                <a:moveTo>
                  <a:pt x="248676" y="0"/>
                </a:moveTo>
                <a:lnTo>
                  <a:pt x="3774684" y="0"/>
                </a:lnTo>
                <a:lnTo>
                  <a:pt x="3780561" y="9674"/>
                </a:lnTo>
                <a:cubicBezTo>
                  <a:pt x="3935405" y="294716"/>
                  <a:pt x="4023360" y="621366"/>
                  <a:pt x="4023360" y="968560"/>
                </a:cubicBezTo>
                <a:cubicBezTo>
                  <a:pt x="4023360" y="2079580"/>
                  <a:pt x="3122700" y="2980240"/>
                  <a:pt x="2011680" y="2980240"/>
                </a:cubicBezTo>
                <a:cubicBezTo>
                  <a:pt x="900660" y="2980240"/>
                  <a:pt x="0" y="2079580"/>
                  <a:pt x="0" y="968560"/>
                </a:cubicBezTo>
                <a:cubicBezTo>
                  <a:pt x="0" y="621366"/>
                  <a:pt x="87955" y="294716"/>
                  <a:pt x="242799" y="967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Content Placeholder 2">
            <a:extLst>
              <a:ext uri="{FF2B5EF4-FFF2-40B4-BE49-F238E27FC236}">
                <a16:creationId xmlns:a16="http://schemas.microsoft.com/office/drawing/2014/main" id="{9A25700D-E497-4D2E-68DD-55D6FEBE42EF}"/>
              </a:ext>
            </a:extLst>
          </p:cNvPr>
          <p:cNvSpPr>
            <a:spLocks noGrp="1"/>
          </p:cNvSpPr>
          <p:nvPr>
            <p:ph sz="half" idx="1"/>
          </p:nvPr>
        </p:nvSpPr>
        <p:spPr>
          <a:xfrm>
            <a:off x="4215161" y="356187"/>
            <a:ext cx="2878409" cy="1792281"/>
          </a:xfrm>
        </p:spPr>
        <p:txBody>
          <a:bodyPr vert="horz" lIns="91440" tIns="45720" rIns="91440" bIns="45720" rtlCol="0" anchor="ctr">
            <a:normAutofit/>
          </a:bodyPr>
          <a:lstStyle/>
          <a:p>
            <a:r>
              <a:rPr lang="en-US" sz="2000"/>
              <a:t>Determine body-part missingness</a:t>
            </a:r>
          </a:p>
          <a:p>
            <a:r>
              <a:rPr lang="en-US" sz="2000"/>
              <a:t>Count action labels and calculate action duration statistics</a:t>
            </a:r>
          </a:p>
          <a:p>
            <a:endParaRPr lang="en-US" sz="2000"/>
          </a:p>
        </p:txBody>
      </p:sp>
      <p:sp>
        <p:nvSpPr>
          <p:cNvPr id="17" name="Freeform: Shape 16">
            <a:extLst>
              <a:ext uri="{FF2B5EF4-FFF2-40B4-BE49-F238E27FC236}">
                <a16:creationId xmlns:a16="http://schemas.microsoft.com/office/drawing/2014/main" id="{A5AD6500-BB62-4AAC-9D2F-C10DDC90C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6897" y="1584494"/>
            <a:ext cx="4375105" cy="5273507"/>
          </a:xfrm>
          <a:custGeom>
            <a:avLst/>
            <a:gdLst>
              <a:gd name="connsiteX0" fmla="*/ 2921508 w 4375105"/>
              <a:gd name="connsiteY0" fmla="*/ 0 h 5273507"/>
              <a:gd name="connsiteX1" fmla="*/ 4314072 w 4375105"/>
              <a:gd name="connsiteY1" fmla="*/ 352611 h 5273507"/>
              <a:gd name="connsiteX2" fmla="*/ 4375105 w 4375105"/>
              <a:gd name="connsiteY2" fmla="*/ 389689 h 5273507"/>
              <a:gd name="connsiteX3" fmla="*/ 4375105 w 4375105"/>
              <a:gd name="connsiteY3" fmla="*/ 5273507 h 5273507"/>
              <a:gd name="connsiteX4" fmla="*/ 1193705 w 4375105"/>
              <a:gd name="connsiteY4" fmla="*/ 5273507 h 5273507"/>
              <a:gd name="connsiteX5" fmla="*/ 1063158 w 4375105"/>
              <a:gd name="connsiteY5" fmla="*/ 5175886 h 5273507"/>
              <a:gd name="connsiteX6" fmla="*/ 0 w 4375105"/>
              <a:gd name="connsiteY6" fmla="*/ 2921508 h 5273507"/>
              <a:gd name="connsiteX7" fmla="*/ 2921508 w 4375105"/>
              <a:gd name="connsiteY7" fmla="*/ 0 h 527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5105" h="5273507">
                <a:moveTo>
                  <a:pt x="2921508" y="0"/>
                </a:moveTo>
                <a:cubicBezTo>
                  <a:pt x="3425728" y="0"/>
                  <a:pt x="3900114" y="127735"/>
                  <a:pt x="4314072" y="352611"/>
                </a:cubicBezTo>
                <a:lnTo>
                  <a:pt x="4375105" y="389689"/>
                </a:lnTo>
                <a:lnTo>
                  <a:pt x="4375105" y="5273507"/>
                </a:lnTo>
                <a:lnTo>
                  <a:pt x="1193705" y="5273507"/>
                </a:lnTo>
                <a:lnTo>
                  <a:pt x="1063158" y="5175886"/>
                </a:lnTo>
                <a:cubicBezTo>
                  <a:pt x="413861" y="4640038"/>
                  <a:pt x="0" y="3829104"/>
                  <a:pt x="0" y="2921508"/>
                </a:cubicBezTo>
                <a:cubicBezTo>
                  <a:pt x="0" y="1308004"/>
                  <a:pt x="1308004" y="0"/>
                  <a:pt x="292150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2DCCE046-3181-B089-EB3C-3E4054D98518}"/>
              </a:ext>
            </a:extLst>
          </p:cNvPr>
          <p:cNvSpPr>
            <a:spLocks noGrp="1"/>
          </p:cNvSpPr>
          <p:nvPr>
            <p:ph sz="half" idx="2"/>
          </p:nvPr>
        </p:nvSpPr>
        <p:spPr>
          <a:xfrm>
            <a:off x="8386139" y="3143438"/>
            <a:ext cx="3474621" cy="2780412"/>
          </a:xfrm>
        </p:spPr>
        <p:txBody>
          <a:bodyPr vert="horz" lIns="91440" tIns="45720" rIns="91440" bIns="45720" rtlCol="0" anchor="ctr">
            <a:normAutofit/>
          </a:bodyPr>
          <a:lstStyle/>
          <a:p>
            <a:r>
              <a:rPr lang="en-US" sz="2000"/>
              <a:t>Mouse skeleton viewer </a:t>
            </a:r>
          </a:p>
          <a:p>
            <a:r>
              <a:rPr lang="en-US" sz="2000"/>
              <a:t>Provides a human-interpretable view of the mouse data</a:t>
            </a:r>
          </a:p>
        </p:txBody>
      </p:sp>
    </p:spTree>
    <p:extLst>
      <p:ext uri="{BB962C8B-B14F-4D97-AF65-F5344CB8AC3E}">
        <p14:creationId xmlns:p14="http://schemas.microsoft.com/office/powerpoint/2010/main" val="73222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5" name="Content Placeholder 4" descr="A screenshot of a computer&#10;&#10;AI-generated content may be incorrect.">
            <a:extLst>
              <a:ext uri="{FF2B5EF4-FFF2-40B4-BE49-F238E27FC236}">
                <a16:creationId xmlns:a16="http://schemas.microsoft.com/office/drawing/2014/main" id="{A195BF9C-CAFC-293C-0028-56201E734BE0}"/>
              </a:ext>
            </a:extLst>
          </p:cNvPr>
          <p:cNvPicPr>
            <a:picLocks noGrp="1" noChangeAspect="1"/>
          </p:cNvPicPr>
          <p:nvPr>
            <p:ph sz="half" idx="4294967295"/>
          </p:nvPr>
        </p:nvPicPr>
        <p:blipFill>
          <a:blip r:embed="rId3"/>
          <a:srcRect b="19"/>
          <a:stretch>
            <a:fillRect/>
          </a:stretch>
        </p:blipFill>
        <p:spPr>
          <a:xfrm>
            <a:off x="20" y="1282"/>
            <a:ext cx="12191980" cy="6856718"/>
          </a:xfrm>
          <a:prstGeom prst="rect">
            <a:avLst/>
          </a:prstGeom>
        </p:spPr>
      </p:pic>
    </p:spTree>
    <p:extLst>
      <p:ext uri="{BB962C8B-B14F-4D97-AF65-F5344CB8AC3E}">
        <p14:creationId xmlns:p14="http://schemas.microsoft.com/office/powerpoint/2010/main" val="168460521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9FB229A1-1CA0-2D8F-158B-C236582C5523}"/>
              </a:ext>
            </a:extLst>
          </p:cNvPr>
          <p:cNvSpPr>
            <a:spLocks noGrp="1"/>
          </p:cNvSpPr>
          <p:nvPr>
            <p:ph type="title"/>
          </p:nvPr>
        </p:nvSpPr>
        <p:spPr>
          <a:xfrm>
            <a:off x="838200" y="448721"/>
            <a:ext cx="5295881" cy="637440"/>
          </a:xfrm>
        </p:spPr>
        <p:txBody>
          <a:bodyPr vert="horz" lIns="91440" tIns="45720" rIns="91440" bIns="45720" rtlCol="0" anchor="b">
            <a:normAutofit/>
          </a:bodyPr>
          <a:lstStyle/>
          <a:p>
            <a:r>
              <a:rPr lang="en-US" sz="3800" kern="1200">
                <a:solidFill>
                  <a:schemeClr val="bg1"/>
                </a:solidFill>
                <a:latin typeface="+mj-lt"/>
                <a:ea typeface="+mj-ea"/>
                <a:cs typeface="+mj-cs"/>
              </a:rPr>
              <a:t>Corrupted Data... ?</a:t>
            </a:r>
            <a:r>
              <a:rPr lang="en-US" sz="3800">
                <a:solidFill>
                  <a:schemeClr val="bg1"/>
                </a:solidFill>
              </a:rPr>
              <a:t> </a:t>
            </a:r>
            <a:endParaRPr lang="en-US" sz="3800" kern="1200">
              <a:solidFill>
                <a:schemeClr val="bg1"/>
              </a:solidFill>
              <a:latin typeface="+mj-lt"/>
            </a:endParaRPr>
          </a:p>
        </p:txBody>
      </p:sp>
      <p:cxnSp>
        <p:nvCxnSpPr>
          <p:cNvPr id="12"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349051B8-2334-65C2-5A13-E169B467255A}"/>
              </a:ext>
            </a:extLst>
          </p:cNvPr>
          <p:cNvPicPr>
            <a:picLocks noGrp="1" noChangeAspect="1"/>
          </p:cNvPicPr>
          <p:nvPr>
            <p:ph sz="half" idx="2"/>
          </p:nvPr>
        </p:nvPicPr>
        <p:blipFill>
          <a:blip r:embed="rId3"/>
          <a:stretch>
            <a:fillRect/>
          </a:stretch>
        </p:blipFill>
        <p:spPr>
          <a:xfrm>
            <a:off x="6251821" y="1437711"/>
            <a:ext cx="5762934" cy="4490410"/>
          </a:xfrm>
          <a:prstGeom prst="rect">
            <a:avLst/>
          </a:prstGeom>
        </p:spPr>
      </p:pic>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graph of different colored triangles&#10;&#10;AI-generated content may be incorrect.">
            <a:extLst>
              <a:ext uri="{FF2B5EF4-FFF2-40B4-BE49-F238E27FC236}">
                <a16:creationId xmlns:a16="http://schemas.microsoft.com/office/drawing/2014/main" id="{35DBC37A-3EFF-3590-5961-B1AB341B75B1}"/>
              </a:ext>
            </a:extLst>
          </p:cNvPr>
          <p:cNvPicPr>
            <a:picLocks noGrp="1" noChangeAspect="1"/>
          </p:cNvPicPr>
          <p:nvPr>
            <p:ph sz="half" idx="1"/>
          </p:nvPr>
        </p:nvPicPr>
        <p:blipFill>
          <a:blip r:embed="rId4"/>
          <a:stretch>
            <a:fillRect/>
          </a:stretch>
        </p:blipFill>
        <p:spPr>
          <a:xfrm>
            <a:off x="468369" y="1483983"/>
            <a:ext cx="5666547" cy="4448240"/>
          </a:xfrm>
          <a:prstGeom prst="rect">
            <a:avLst/>
          </a:prstGeom>
        </p:spPr>
      </p:pic>
    </p:spTree>
    <p:extLst>
      <p:ext uri="{BB962C8B-B14F-4D97-AF65-F5344CB8AC3E}">
        <p14:creationId xmlns:p14="http://schemas.microsoft.com/office/powerpoint/2010/main" val="1524457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A66C0D5-0E47-4486-54B8-343E26971FAE}"/>
              </a:ext>
            </a:extLst>
          </p:cNvPr>
          <p:cNvSpPr>
            <a:spLocks noGrp="1"/>
          </p:cNvSpPr>
          <p:nvPr>
            <p:ph type="title"/>
          </p:nvPr>
        </p:nvSpPr>
        <p:spPr>
          <a:xfrm>
            <a:off x="838200" y="365125"/>
            <a:ext cx="10515600" cy="1325563"/>
          </a:xfrm>
        </p:spPr>
        <p:txBody>
          <a:bodyPr>
            <a:normAutofit/>
          </a:bodyPr>
          <a:lstStyle/>
          <a:p>
            <a:r>
              <a:rPr lang="en-US"/>
              <a:t>Model Training and Evaluation</a:t>
            </a:r>
          </a:p>
        </p:txBody>
      </p:sp>
      <p:sp>
        <p:nvSpPr>
          <p:cNvPr id="3" name="Content Placeholder 2">
            <a:extLst>
              <a:ext uri="{FF2B5EF4-FFF2-40B4-BE49-F238E27FC236}">
                <a16:creationId xmlns:a16="http://schemas.microsoft.com/office/drawing/2014/main" id="{1BFDAB25-0210-A37D-D0C4-1EBE0E766DEE}"/>
              </a:ext>
            </a:extLst>
          </p:cNvPr>
          <p:cNvSpPr>
            <a:spLocks noGrp="1"/>
          </p:cNvSpPr>
          <p:nvPr>
            <p:ph sz="half" idx="1"/>
          </p:nvPr>
        </p:nvSpPr>
        <p:spPr>
          <a:xfrm>
            <a:off x="838200" y="2010833"/>
            <a:ext cx="5096934" cy="4166130"/>
          </a:xfrm>
        </p:spPr>
        <p:txBody>
          <a:bodyPr vert="horz" lIns="91440" tIns="45720" rIns="91440" bIns="45720" rtlCol="0">
            <a:normAutofit/>
          </a:bodyPr>
          <a:lstStyle/>
          <a:p>
            <a:r>
              <a:rPr lang="en-US" sz="2000"/>
              <a:t>Where to even begin?!</a:t>
            </a:r>
          </a:p>
          <a:p>
            <a:pPr lvl="1">
              <a:buFont typeface="Courier New" panose="020B0604020202020204" pitchFamily="34" charset="0"/>
              <a:buChar char="o"/>
            </a:pPr>
            <a:endParaRPr lang="en-US" sz="2000"/>
          </a:p>
          <a:p>
            <a:pPr lvl="1">
              <a:buFont typeface="Courier New" panose="020B0604020202020204" pitchFamily="34" charset="0"/>
              <a:buChar char="o"/>
            </a:pPr>
            <a:r>
              <a:rPr lang="en-US" sz="2000"/>
              <a:t>Classic route of learn from the best then adapt</a:t>
            </a:r>
          </a:p>
          <a:p>
            <a:pPr lvl="1">
              <a:buFont typeface="Courier New" panose="020B0604020202020204" pitchFamily="34" charset="0"/>
              <a:buChar char="o"/>
            </a:pPr>
            <a:r>
              <a:rPr lang="en-US" sz="2000"/>
              <a:t>Get creative and try something different </a:t>
            </a:r>
          </a:p>
        </p:txBody>
      </p:sp>
      <p:sp>
        <p:nvSpPr>
          <p:cNvPr id="4" name="Content Placeholder 3">
            <a:extLst>
              <a:ext uri="{FF2B5EF4-FFF2-40B4-BE49-F238E27FC236}">
                <a16:creationId xmlns:a16="http://schemas.microsoft.com/office/drawing/2014/main" id="{65E96436-F930-9EF2-CA7C-2F3BF42C0F3D}"/>
              </a:ext>
            </a:extLst>
          </p:cNvPr>
          <p:cNvSpPr>
            <a:spLocks noGrp="1"/>
          </p:cNvSpPr>
          <p:nvPr>
            <p:ph sz="half" idx="2"/>
          </p:nvPr>
        </p:nvSpPr>
        <p:spPr>
          <a:xfrm>
            <a:off x="6256866" y="2010833"/>
            <a:ext cx="5096933" cy="4166130"/>
          </a:xfrm>
        </p:spPr>
        <p:txBody>
          <a:bodyPr vert="horz" lIns="91440" tIns="45720" rIns="91440" bIns="45720" rtlCol="0" anchor="t">
            <a:normAutofit/>
          </a:bodyPr>
          <a:lstStyle/>
          <a:p>
            <a:r>
              <a:rPr lang="en-US" sz="2000"/>
              <a:t>Evaluation</a:t>
            </a:r>
          </a:p>
          <a:p>
            <a:pPr lvl="1">
              <a:buFont typeface="Courier New" panose="020B0604020202020204" pitchFamily="34" charset="0"/>
              <a:buChar char="o"/>
            </a:pPr>
            <a:r>
              <a:rPr lang="en-US" sz="2000"/>
              <a:t>Competition has a custom F1 score evaluation</a:t>
            </a:r>
          </a:p>
          <a:p>
            <a:pPr lvl="1">
              <a:buFont typeface="Courier New" panose="020B0604020202020204" pitchFamily="34" charset="0"/>
              <a:buChar char="o"/>
            </a:pPr>
            <a:r>
              <a:rPr lang="en-US" sz="2000"/>
              <a:t>Competition has its own hold-out test data</a:t>
            </a:r>
          </a:p>
          <a:p>
            <a:pPr lvl="1">
              <a:buFont typeface="Courier New" panose="020B0604020202020204" pitchFamily="34" charset="0"/>
              <a:buChar char="o"/>
            </a:pPr>
            <a:r>
              <a:rPr lang="en-US" sz="2000"/>
              <a:t>Train/dev/test splits locally then true test evaluation after submission</a:t>
            </a:r>
          </a:p>
        </p:txBody>
      </p:sp>
    </p:spTree>
    <p:extLst>
      <p:ext uri="{BB962C8B-B14F-4D97-AF65-F5344CB8AC3E}">
        <p14:creationId xmlns:p14="http://schemas.microsoft.com/office/powerpoint/2010/main" val="3189105126"/>
      </p:ext>
    </p:extLst>
  </p:cSld>
  <p:clrMapOvr>
    <a:overrideClrMapping bg1="dk1" tx1="lt1" bg2="dk2" tx2="lt2" accent1="accent1" accent2="accent2" accent3="accent3" accent4="accent4" accent5="accent5" accent6="accent6" hlink="hlink" folHlink="folHlink"/>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45BF01-625E-4022-91E5-488DB3FCB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0658" cy="6858000"/>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schemeClr>
              </a:solidFill>
            </a:endParaRPr>
          </a:p>
        </p:txBody>
      </p:sp>
      <p:sp>
        <p:nvSpPr>
          <p:cNvPr id="2" name="Title 1">
            <a:extLst>
              <a:ext uri="{FF2B5EF4-FFF2-40B4-BE49-F238E27FC236}">
                <a16:creationId xmlns:a16="http://schemas.microsoft.com/office/drawing/2014/main" id="{0263A08A-BE6F-96D3-E00E-5AB1856201FF}"/>
              </a:ext>
            </a:extLst>
          </p:cNvPr>
          <p:cNvSpPr>
            <a:spLocks noGrp="1"/>
          </p:cNvSpPr>
          <p:nvPr>
            <p:ph type="title"/>
          </p:nvPr>
        </p:nvSpPr>
        <p:spPr>
          <a:xfrm>
            <a:off x="475488" y="2745736"/>
            <a:ext cx="3703320" cy="1366528"/>
          </a:xfrm>
          <a:solidFill>
            <a:schemeClr val="tx1">
              <a:alpha val="50000"/>
            </a:schemeClr>
          </a:solidFill>
          <a:ln w="25400" cap="sq" cmpd="sng">
            <a:solidFill>
              <a:schemeClr val="bg1"/>
            </a:solidFill>
            <a:miter lim="800000"/>
          </a:ln>
        </p:spPr>
        <p:txBody>
          <a:bodyPr>
            <a:normAutofit/>
          </a:bodyPr>
          <a:lstStyle/>
          <a:p>
            <a:pPr algn="ctr"/>
            <a:r>
              <a:rPr lang="en-US" sz="3200">
                <a:solidFill>
                  <a:schemeClr val="bg1"/>
                </a:solidFill>
              </a:rPr>
              <a:t>Summary and Findings</a:t>
            </a:r>
          </a:p>
        </p:txBody>
      </p:sp>
      <p:sp useBgFill="1">
        <p:nvSpPr>
          <p:cNvPr id="18" name="Rectangle 17">
            <a:extLst>
              <a:ext uri="{FF2B5EF4-FFF2-40B4-BE49-F238E27FC236}">
                <a16:creationId xmlns:a16="http://schemas.microsoft.com/office/drawing/2014/main" id="{0E442549-290E-4B7E-892E-F2DB911DD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7" y="-2"/>
            <a:ext cx="7537704"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2666804-3980-7B3A-EB70-81BF4E3917FC}"/>
              </a:ext>
            </a:extLst>
          </p:cNvPr>
          <p:cNvSpPr>
            <a:spLocks noGrp="1"/>
          </p:cNvSpPr>
          <p:nvPr>
            <p:ph sz="half" idx="1"/>
          </p:nvPr>
        </p:nvSpPr>
        <p:spPr>
          <a:xfrm>
            <a:off x="5294377" y="640080"/>
            <a:ext cx="6049953" cy="2523854"/>
          </a:xfrm>
        </p:spPr>
        <p:txBody>
          <a:bodyPr vert="horz" lIns="91440" tIns="45720" rIns="91440" bIns="45720" rtlCol="0" anchor="b">
            <a:normAutofit/>
          </a:bodyPr>
          <a:lstStyle/>
          <a:p>
            <a:r>
              <a:rPr lang="en-US" sz="2000"/>
              <a:t>Adapted Models</a:t>
            </a:r>
          </a:p>
          <a:p>
            <a:pPr lvl="1">
              <a:buFont typeface="Courier New" panose="020B0604020202020204" pitchFamily="34" charset="0"/>
              <a:buChar char="o"/>
            </a:pPr>
            <a:r>
              <a:rPr lang="en-US" sz="2000">
                <a:ea typeface="+mn-lt"/>
                <a:cs typeface="+mn-lt"/>
                <a:hlinkClick r:id="rId3"/>
              </a:rPr>
              <a:t>Ambrosm's Notebook</a:t>
            </a:r>
          </a:p>
          <a:p>
            <a:pPr lvl="1">
              <a:buFont typeface="Courier New" panose="020B0604020202020204" pitchFamily="34" charset="0"/>
              <a:buChar char="o"/>
            </a:pPr>
            <a:r>
              <a:rPr lang="en-US" sz="2000"/>
              <a:t>Gradient Boosting decision tree techniques</a:t>
            </a:r>
          </a:p>
          <a:p>
            <a:pPr lvl="1">
              <a:buFont typeface="Courier New" panose="020B0604020202020204" pitchFamily="34" charset="0"/>
              <a:buChar char="o"/>
            </a:pPr>
            <a:r>
              <a:rPr lang="en-US" sz="2000"/>
              <a:t>Extensive feature engineering</a:t>
            </a:r>
          </a:p>
          <a:p>
            <a:pPr lvl="1">
              <a:buFont typeface="Courier New" panose="020B0604020202020204" pitchFamily="34" charset="0"/>
              <a:buChar char="o"/>
            </a:pPr>
            <a:r>
              <a:rPr lang="en-US" sz="2000"/>
              <a:t>Our adaptations did not increase performance, our highest f-1 score was 0.448</a:t>
            </a:r>
          </a:p>
        </p:txBody>
      </p:sp>
      <p:sp>
        <p:nvSpPr>
          <p:cNvPr id="4" name="Content Placeholder 3">
            <a:extLst>
              <a:ext uri="{FF2B5EF4-FFF2-40B4-BE49-F238E27FC236}">
                <a16:creationId xmlns:a16="http://schemas.microsoft.com/office/drawing/2014/main" id="{DF282285-112D-1E7A-ACE2-A850FE40530B}"/>
              </a:ext>
            </a:extLst>
          </p:cNvPr>
          <p:cNvSpPr>
            <a:spLocks noGrp="1"/>
          </p:cNvSpPr>
          <p:nvPr>
            <p:ph sz="half" idx="2"/>
          </p:nvPr>
        </p:nvSpPr>
        <p:spPr>
          <a:xfrm>
            <a:off x="5294377" y="3671317"/>
            <a:ext cx="6059423" cy="2505646"/>
          </a:xfrm>
        </p:spPr>
        <p:txBody>
          <a:bodyPr vert="horz" lIns="91440" tIns="45720" rIns="91440" bIns="45720" rtlCol="0">
            <a:normAutofit/>
          </a:bodyPr>
          <a:lstStyle/>
          <a:p>
            <a:r>
              <a:rPr lang="en-US" sz="1900"/>
              <a:t>Custom Model</a:t>
            </a:r>
          </a:p>
          <a:p>
            <a:pPr lvl="1">
              <a:buFont typeface="Courier New" panose="020B0604020202020204" pitchFamily="34" charset="0"/>
              <a:buChar char="o"/>
            </a:pPr>
            <a:r>
              <a:rPr lang="en-US" sz="1900"/>
              <a:t>GCN's are deep-learning models</a:t>
            </a:r>
          </a:p>
          <a:p>
            <a:pPr lvl="2">
              <a:buFont typeface="Wingdings" panose="020B0604020202020204" pitchFamily="34" charset="0"/>
              <a:buChar char="§"/>
            </a:pPr>
            <a:r>
              <a:rPr lang="en-US" sz="1900"/>
              <a:t>Expensive compute to train</a:t>
            </a:r>
          </a:p>
          <a:p>
            <a:pPr lvl="2">
              <a:buFont typeface="Wingdings" panose="020B0604020202020204" pitchFamily="34" charset="0"/>
              <a:buChar char="§"/>
            </a:pPr>
            <a:r>
              <a:rPr lang="en-US" sz="1900"/>
              <a:t>Work best with rich data with rich labelling</a:t>
            </a:r>
          </a:p>
          <a:p>
            <a:pPr lvl="1">
              <a:buFont typeface="Courier New" panose="020B0604020202020204" pitchFamily="34" charset="0"/>
              <a:buChar char="o"/>
            </a:pPr>
            <a:r>
              <a:rPr lang="en-US" sz="1900"/>
              <a:t>Model was difficult to train due to hardware restrictions</a:t>
            </a:r>
          </a:p>
          <a:p>
            <a:pPr lvl="1">
              <a:buFont typeface="Courier New" panose="020B0604020202020204" pitchFamily="34" charset="0"/>
              <a:buChar char="o"/>
            </a:pPr>
            <a:r>
              <a:rPr lang="en-US" sz="1900"/>
              <a:t>Model was unable to perform well due to being unfit for the data</a:t>
            </a:r>
          </a:p>
          <a:p>
            <a:pPr lvl="2">
              <a:buFont typeface="Wingdings" panose="020B0604020202020204" pitchFamily="34" charset="0"/>
              <a:buChar char="§"/>
            </a:pPr>
            <a:endParaRPr lang="en-US" sz="1900"/>
          </a:p>
        </p:txBody>
      </p:sp>
    </p:spTree>
    <p:extLst>
      <p:ext uri="{BB962C8B-B14F-4D97-AF65-F5344CB8AC3E}">
        <p14:creationId xmlns:p14="http://schemas.microsoft.com/office/powerpoint/2010/main" val="3647675157"/>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E4566-756A-8943-1F9A-A6178ABC1C9E}"/>
              </a:ext>
            </a:extLst>
          </p:cNvPr>
          <p:cNvSpPr>
            <a:spLocks noGrp="1"/>
          </p:cNvSpPr>
          <p:nvPr>
            <p:ph type="title"/>
          </p:nvPr>
        </p:nvSpPr>
        <p:spPr/>
        <p:txBody>
          <a:bodyPr/>
          <a:lstStyle/>
          <a:p>
            <a:r>
              <a:rPr lang="en-US">
                <a:solidFill>
                  <a:schemeClr val="bg1"/>
                </a:solidFill>
              </a:rPr>
              <a:t>Potential solution, CTR-GCN?</a:t>
            </a:r>
          </a:p>
        </p:txBody>
      </p:sp>
      <p:sp>
        <p:nvSpPr>
          <p:cNvPr id="3" name="Content Placeholder 2">
            <a:extLst>
              <a:ext uri="{FF2B5EF4-FFF2-40B4-BE49-F238E27FC236}">
                <a16:creationId xmlns:a16="http://schemas.microsoft.com/office/drawing/2014/main" id="{5109B080-919E-C113-BDE2-8253DD07EFA2}"/>
              </a:ext>
            </a:extLst>
          </p:cNvPr>
          <p:cNvSpPr>
            <a:spLocks noGrp="1"/>
          </p:cNvSpPr>
          <p:nvPr>
            <p:ph sz="half" idx="1"/>
          </p:nvPr>
        </p:nvSpPr>
        <p:spPr/>
        <p:txBody>
          <a:bodyPr vert="horz" lIns="91440" tIns="45720" rIns="91440" bIns="45720" rtlCol="0" anchor="t">
            <a:normAutofit/>
          </a:bodyPr>
          <a:lstStyle/>
          <a:p>
            <a:endParaRPr lang="en-US">
              <a:solidFill>
                <a:schemeClr val="bg1"/>
              </a:solidFill>
            </a:endParaRPr>
          </a:p>
        </p:txBody>
      </p:sp>
      <p:pic>
        <p:nvPicPr>
          <p:cNvPr id="5" name="Content Placeholder 4" descr="A diagram of a model&#10;&#10;AI-generated content may be incorrect.">
            <a:extLst>
              <a:ext uri="{FF2B5EF4-FFF2-40B4-BE49-F238E27FC236}">
                <a16:creationId xmlns:a16="http://schemas.microsoft.com/office/drawing/2014/main" id="{48A93FF5-20DC-41E8-337E-4EEBBDBD9D38}"/>
              </a:ext>
            </a:extLst>
          </p:cNvPr>
          <p:cNvPicPr>
            <a:picLocks noGrp="1" noChangeAspect="1"/>
          </p:cNvPicPr>
          <p:nvPr>
            <p:ph sz="half" idx="2"/>
          </p:nvPr>
        </p:nvPicPr>
        <p:blipFill>
          <a:blip r:embed="rId3"/>
          <a:stretch>
            <a:fillRect/>
          </a:stretch>
        </p:blipFill>
        <p:spPr>
          <a:xfrm>
            <a:off x="501911" y="1827748"/>
            <a:ext cx="11050336" cy="3648074"/>
          </a:xfrm>
          <a:prstGeom prst="rect">
            <a:avLst/>
          </a:prstGeom>
        </p:spPr>
      </p:pic>
    </p:spTree>
    <p:extLst>
      <p:ext uri="{BB962C8B-B14F-4D97-AF65-F5344CB8AC3E}">
        <p14:creationId xmlns:p14="http://schemas.microsoft.com/office/powerpoint/2010/main" val="11822954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Neon Pink Question Mark">
            <a:extLst>
              <a:ext uri="{FF2B5EF4-FFF2-40B4-BE49-F238E27FC236}">
                <a16:creationId xmlns:a16="http://schemas.microsoft.com/office/drawing/2014/main" id="{B6472D4E-E03B-0D94-E7FB-27B8322849D7}"/>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6250" b="6250"/>
          <a:stretch>
            <a:fillRect/>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3A7479-B3C4-2572-9D21-E95E11FC163C}"/>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Questions? </a:t>
            </a:r>
          </a:p>
        </p:txBody>
      </p:sp>
    </p:spTree>
    <p:extLst>
      <p:ext uri="{BB962C8B-B14F-4D97-AF65-F5344CB8AC3E}">
        <p14:creationId xmlns:p14="http://schemas.microsoft.com/office/powerpoint/2010/main" val="108423028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10</Slides>
  <Notes>7</Notes>
  <HiddenSlides>0</HiddenSlide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MABe Social Action Recognition in Mice</vt:lpstr>
      <vt:lpstr>Problem, Data, and Teamwork</vt:lpstr>
      <vt:lpstr>EDA and Data Visualizations </vt:lpstr>
      <vt:lpstr>PowerPoint Presentation</vt:lpstr>
      <vt:lpstr>Corrupted Data... ? </vt:lpstr>
      <vt:lpstr>Model Training and Evaluation</vt:lpstr>
      <vt:lpstr>Summary and Findings</vt:lpstr>
      <vt:lpstr>Potential solution, CTR-GCN?</vt:lpstr>
      <vt:lpstr>Questions?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3</cp:revision>
  <dcterms:created xsi:type="dcterms:W3CDTF">2025-12-07T18:47:01Z</dcterms:created>
  <dcterms:modified xsi:type="dcterms:W3CDTF">2025-12-09T16:13:10Z</dcterms:modified>
</cp:coreProperties>
</file>

<file path=docProps/thumbnail.jpeg>
</file>